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0"/>
  </p:notesMasterIdLst>
  <p:handoutMasterIdLst>
    <p:handoutMasterId r:id="rId21"/>
  </p:handoutMasterIdLst>
  <p:sldIdLst>
    <p:sldId id="274" r:id="rId3"/>
    <p:sldId id="276" r:id="rId4"/>
    <p:sldId id="353" r:id="rId5"/>
    <p:sldId id="389" r:id="rId6"/>
    <p:sldId id="395" r:id="rId7"/>
    <p:sldId id="396" r:id="rId8"/>
    <p:sldId id="397" r:id="rId9"/>
    <p:sldId id="394" r:id="rId10"/>
    <p:sldId id="403" r:id="rId11"/>
    <p:sldId id="400" r:id="rId12"/>
    <p:sldId id="399" r:id="rId13"/>
    <p:sldId id="402" r:id="rId14"/>
    <p:sldId id="401" r:id="rId15"/>
    <p:sldId id="349" r:id="rId16"/>
    <p:sldId id="351" r:id="rId17"/>
    <p:sldId id="352" r:id="rId18"/>
    <p:sldId id="393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>
        <p:scale>
          <a:sx n="76" d="100"/>
          <a:sy n="76" d="100"/>
        </p:scale>
        <p:origin x="-276" y="-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27.png"/><Relationship Id="rId18" Type="http://schemas.openxmlformats.org/officeDocument/2006/relationships/image" Target="../media/image30.png"/><Relationship Id="rId3" Type="http://schemas.openxmlformats.org/officeDocument/2006/relationships/hyperlink" Target="http://softuni.org/courses" TargetMode="External"/><Relationship Id="rId7" Type="http://schemas.openxmlformats.org/officeDocument/2006/relationships/image" Target="../media/image24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23.jpeg"/><Relationship Id="rId15" Type="http://schemas.openxmlformats.org/officeDocument/2006/relationships/image" Target="../media/image28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31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25.png"/><Relationship Id="rId14" Type="http://schemas.openxmlformats.org/officeDocument/2006/relationships/hyperlink" Target="http://www.softwaregroup-bg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 smtClean="0"/>
              <a:t>Bug </a:t>
            </a:r>
            <a:r>
              <a:rPr lang="en-US" dirty="0"/>
              <a:t>T</a:t>
            </a:r>
            <a:r>
              <a:rPr lang="en-US" dirty="0" smtClean="0"/>
              <a:t>racking </a:t>
            </a:r>
            <a:r>
              <a:rPr lang="en-US" dirty="0"/>
              <a:t>S</a:t>
            </a:r>
            <a:r>
              <a:rPr lang="en-US" dirty="0" smtClean="0"/>
              <a:t>ystems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Performing </a:t>
            </a:r>
            <a:r>
              <a:rPr lang="en-US" dirty="0" smtClean="0"/>
              <a:t>Tests and Reporting Issues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 smtClean="0"/>
              <a:t>Ivan </a:t>
            </a:r>
            <a:r>
              <a:rPr lang="en-US" dirty="0" err="1" smtClean="0"/>
              <a:t>Yonkov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84212" y="5258127"/>
            <a:ext cx="3187613" cy="395869"/>
          </a:xfrm>
        </p:spPr>
        <p:txBody>
          <a:bodyPr/>
          <a:lstStyle/>
          <a:p>
            <a:r>
              <a:rPr lang="en-US" dirty="0" smtClean="0"/>
              <a:t>http://github.com/RoYaLBG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789594" y="3806198"/>
            <a:ext cx="2148858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QA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Fundamentals</a:t>
            </a:r>
          </a:p>
        </p:txBody>
      </p:sp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266" name="Picture 2" descr="http://www.cgfns.org/wp-content/uploads/magnifieddoc-300x24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3637423"/>
            <a:ext cx="2857500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Bug </a:t>
            </a:r>
            <a:r>
              <a:rPr lang="en-US" dirty="0" smtClean="0"/>
              <a:t>Tracking Systems (</a:t>
            </a:r>
            <a:r>
              <a:rPr lang="en-US" dirty="0" smtClean="0"/>
              <a:t>3)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7427999" cy="4752133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Part of the whole project management</a:t>
            </a:r>
          </a:p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Allows</a:t>
            </a:r>
          </a:p>
          <a:p>
            <a:pPr lvl="1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Work tracking</a:t>
            </a:r>
          </a:p>
          <a:p>
            <a:pPr lvl="1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End-user reporting</a:t>
            </a:r>
          </a:p>
          <a:p>
            <a:pPr lvl="1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Easier communication</a:t>
            </a:r>
          </a:p>
          <a:p>
            <a:pPr>
              <a:lnSpc>
                <a:spcPts val="3600"/>
              </a:lnSpc>
            </a:pPr>
            <a:r>
              <a:rPr lang="en-US" i="1" noProof="1" smtClean="0">
                <a:sym typeface="Wingdings" pitchFamily="2" charset="2"/>
              </a:rPr>
              <a:t>Consistent use of an issue tracker is considered one of the hallmarks of a good software team</a:t>
            </a:r>
            <a:endParaRPr lang="en-US" i="1" noProof="1">
              <a:sym typeface="Wingdings" pitchFamily="2" charset="2"/>
            </a:endParaRPr>
          </a:p>
          <a:p>
            <a:pPr>
              <a:lnSpc>
                <a:spcPts val="3600"/>
              </a:lnSpc>
            </a:pPr>
            <a:endParaRPr lang="en-US" noProof="1" smtClean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8194" name="Picture 2" descr="https://communicationcloud.files.wordpress.com/2011/10/software-team-rol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1295400"/>
            <a:ext cx="3832298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55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Bug Tracking Systems (4)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4752133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Bugs are reported in a forum-like topics</a:t>
            </a:r>
          </a:p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Prioritized</a:t>
            </a:r>
          </a:p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Reach the </a:t>
            </a:r>
          </a:p>
          <a:p>
            <a:pPr lvl="1">
              <a:lnSpc>
                <a:spcPts val="3600"/>
              </a:lnSpc>
            </a:pP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Developer according to the process</a:t>
            </a:r>
          </a:p>
          <a:p>
            <a:pPr lvl="1">
              <a:lnSpc>
                <a:spcPts val="3600"/>
              </a:lnSpc>
            </a:pP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QA after being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172" name="Picture 4" descr="http://help.wildapricot.com/download/attachments/63275895/making%20forum%20topic%20stick.png?version=1&amp;modificationDate=1415645933353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156" y="2057400"/>
            <a:ext cx="4872341" cy="339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02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err="1" smtClean="0"/>
              <a:t>GitHub</a:t>
            </a:r>
            <a:r>
              <a:rPr lang="en-US" dirty="0" smtClean="0"/>
              <a:t> Issues – Live Demo</a:t>
            </a:r>
            <a:endParaRPr lang="en-US" dirty="0"/>
          </a:p>
        </p:txBody>
      </p:sp>
      <p:pic>
        <p:nvPicPr>
          <p:cNvPr id="10242" name="Picture 2" descr="http://markdotto.com/uploads/2011/09/github-issu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2" y="1447800"/>
            <a:ext cx="62769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72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JIRA – Live Demo</a:t>
            </a:r>
            <a:endParaRPr lang="en-US" dirty="0"/>
          </a:p>
        </p:txBody>
      </p:sp>
      <p:pic>
        <p:nvPicPr>
          <p:cNvPr id="9218" name="Picture 2" descr="https://confluence.atlassian.com/download/attachments/314448742/jira-dashboard.png?version=1&amp;modificationDate=1350125741169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111060"/>
            <a:ext cx="46577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60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Performing a Test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What is an issue tracker?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JIRA</a:t>
            </a:r>
          </a:p>
          <a:p>
            <a:pPr lvl="1">
              <a:lnSpc>
                <a:spcPct val="100000"/>
              </a:lnSpc>
            </a:pP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GitHub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Issues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How to report an issue?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How to manage the workflow?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Performing a Test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Bug Tracking Systems</a:t>
            </a:r>
          </a:p>
          <a:p>
            <a:pPr marL="750834" lvl="1" indent="-446088">
              <a:lnSpc>
                <a:spcPts val="4000"/>
              </a:lnSpc>
              <a:buFontTx/>
              <a:buAutoNum type="arabicPeriod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JIRA</a:t>
            </a:r>
          </a:p>
          <a:p>
            <a:pPr marL="750834" lvl="1" indent="-446088">
              <a:lnSpc>
                <a:spcPts val="4000"/>
              </a:lnSpc>
              <a:buFontTx/>
              <a:buAutoNum type="arabicPeriod"/>
            </a:pP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GitHub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Issues</a:t>
            </a:r>
            <a:endParaRPr lang="bg-BG" sz="2800" dirty="0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Reporting Issues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Performing a Test</a:t>
            </a:r>
            <a:endParaRPr lang="en-US" dirty="0"/>
          </a:p>
        </p:txBody>
      </p:sp>
      <p:pic>
        <p:nvPicPr>
          <p:cNvPr id="1026" name="Picture 2" descr="https://upload.wikimedia.org/wikipedia/commons/thumb/8/80/Trial_frames.jpg/220px-Trial_fram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2" y="2286000"/>
            <a:ext cx="3200400" cy="206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Performing a </a:t>
            </a:r>
            <a:r>
              <a:rPr lang="en-US" dirty="0" smtClean="0"/>
              <a:t>Test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noProof="1">
                <a:sym typeface="Wingdings" pitchFamily="2" charset="2"/>
              </a:rPr>
              <a:t>Usually a certain feature or a bugfix is tested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One draws testing steps</a:t>
            </a:r>
          </a:p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Should find</a:t>
            </a:r>
          </a:p>
          <a:p>
            <a:pPr lvl="1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The intentional behavior</a:t>
            </a:r>
          </a:p>
          <a:p>
            <a:pPr lvl="1">
              <a:lnSpc>
                <a:spcPts val="3600"/>
              </a:lnSpc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The unexpected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050" name="Picture 2" descr="http://blog.smartbear.com/wp-content/uploads/imports/automation-outside-of-test-step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2286000"/>
            <a:ext cx="4552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2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Performing a </a:t>
            </a:r>
            <a:r>
              <a:rPr lang="en-US" dirty="0" smtClean="0"/>
              <a:t>Test (</a:t>
            </a:r>
            <a:r>
              <a:rPr lang="en-US" dirty="0" smtClean="0"/>
              <a:t>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2" y="1143000"/>
            <a:ext cx="5352984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674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jixifox.files.wordpress.com/2014/09/bad-bad-situation-guy-man-now-wh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1605094"/>
            <a:ext cx="4468271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93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Bug Tracking Systems</a:t>
            </a:r>
            <a:endParaRPr lang="en-US" dirty="0"/>
          </a:p>
        </p:txBody>
      </p:sp>
      <p:pic>
        <p:nvPicPr>
          <p:cNvPr id="6148" name="Picture 4" descr="http://www.abouterp.com/top/images/Bug-Track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3200400"/>
            <a:ext cx="4667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6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Bug Tracking Systems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61133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noProof="1" smtClean="0">
                <a:sym typeface="Wingdings" pitchFamily="2" charset="2"/>
              </a:rPr>
              <a:t>What is a bug tracking system?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2057400"/>
            <a:ext cx="9662998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bug tracking system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defect tracking system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a software application that keeps track of reported software bugs in software development projects. It may be regarded as a type of issue tracking system.</a:t>
            </a:r>
          </a:p>
        </p:txBody>
      </p:sp>
    </p:spTree>
    <p:extLst>
      <p:ext uri="{BB962C8B-B14F-4D97-AF65-F5344CB8AC3E}">
        <p14:creationId xmlns:p14="http://schemas.microsoft.com/office/powerpoint/2010/main" val="73730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Bug Tracking Systems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026" name="Picture 2" descr="http://www.qabook.com/App_Themes/Green/Images/QABookScreenShot/web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524000"/>
            <a:ext cx="8538472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3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665</Words>
  <Application>Microsoft Office PowerPoint</Application>
  <PresentationFormat>Custom</PresentationFormat>
  <Paragraphs>125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SoftUni 16x9</vt:lpstr>
      <vt:lpstr>Bug Tracking Systems</vt:lpstr>
      <vt:lpstr>Table of Contents</vt:lpstr>
      <vt:lpstr>Performing a Test</vt:lpstr>
      <vt:lpstr>Performing a Test</vt:lpstr>
      <vt:lpstr>Performing a Test (2)</vt:lpstr>
      <vt:lpstr>PowerPoint Presentation</vt:lpstr>
      <vt:lpstr>Bug Tracking Systems</vt:lpstr>
      <vt:lpstr>Bug Tracking Systems</vt:lpstr>
      <vt:lpstr>Bug Tracking Systems (2)</vt:lpstr>
      <vt:lpstr>Bug Tracking Systems (3)</vt:lpstr>
      <vt:lpstr>Bug Tracking Systems (4)</vt:lpstr>
      <vt:lpstr>GitHub Issues – Live Demo</vt:lpstr>
      <vt:lpstr>JIRA – Live Demo</vt:lpstr>
      <vt:lpstr>Summary</vt:lpstr>
      <vt:lpstr>PowerPoint Presentation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Bug Tracking Systems</dc:title>
  <dc:subject>Software Development Course</dc:subject>
  <dc:creator/>
  <cp:keywords>SoftUni, Software University, programming, software development, software engineering, course, quality assurance, testing, bug, trackers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2015-07-20T14:29:09Z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